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05" r:id="rId6"/>
    <p:sldId id="317" r:id="rId7"/>
    <p:sldId id="320" r:id="rId8"/>
    <p:sldId id="319" r:id="rId9"/>
    <p:sldId id="327" r:id="rId10"/>
    <p:sldId id="318" r:id="rId11"/>
    <p:sldId id="306" r:id="rId12"/>
    <p:sldId id="321" r:id="rId13"/>
    <p:sldId id="324" r:id="rId14"/>
    <p:sldId id="323" r:id="rId15"/>
    <p:sldId id="326" r:id="rId16"/>
    <p:sldId id="325" r:id="rId17"/>
    <p:sldId id="313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DA"/>
    <a:srgbClr val="8ED8F8"/>
    <a:srgbClr val="7AC143"/>
    <a:srgbClr val="003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867" autoAdjust="0"/>
  </p:normalViewPr>
  <p:slideViewPr>
    <p:cSldViewPr>
      <p:cViewPr varScale="1">
        <p:scale>
          <a:sx n="64" d="100"/>
          <a:sy n="64" d="100"/>
        </p:scale>
        <p:origin x="21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291" tIns="46145" rIns="92291" bIns="46145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2291" tIns="46145" rIns="92291" bIns="46145" rtlCol="0"/>
          <a:lstStyle>
            <a:lvl1pPr algn="r">
              <a:defRPr sz="1300"/>
            </a:lvl1pPr>
          </a:lstStyle>
          <a:p>
            <a:fld id="{54BF07E4-837B-428A-80D7-D25F4098263C}" type="datetimeFigureOut">
              <a:rPr lang="en-CA" smtClean="0"/>
              <a:pPr/>
              <a:t>2022-09-08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291" tIns="46145" rIns="92291" bIns="46145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2291" tIns="46145" rIns="92291" bIns="46145" rtlCol="0" anchor="b"/>
          <a:lstStyle>
            <a:lvl1pPr algn="r">
              <a:defRPr sz="1300"/>
            </a:lvl1pPr>
          </a:lstStyle>
          <a:p>
            <a:fld id="{2946446D-2F0F-42B9-8A49-9FEC866D5C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1988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552F4464-5C33-4BA8-8C12-B1967426C113}" type="datetimeFigureOut">
              <a:rPr lang="en-CA" smtClean="0"/>
              <a:pPr/>
              <a:t>2022-09-08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88139" tIns="44070" rIns="88139" bIns="4407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70F1568A-082D-4BA8-8CFC-82E929ED9B0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768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1168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4280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1203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4837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028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This</a:t>
            </a:r>
            <a:r>
              <a:rPr lang="en-CA" baseline="0" dirty="0"/>
              <a:t> was an overview of Vote by Mail and our process, more detailed information is included within the procedures that are on our website.</a:t>
            </a:r>
          </a:p>
          <a:p>
            <a:endParaRPr lang="en-CA" baseline="0" dirty="0"/>
          </a:p>
          <a:p>
            <a:r>
              <a:rPr lang="en-CA" baseline="0" dirty="0"/>
              <a:t>Thank you for coming out to listen.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18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766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295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461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4066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4120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2995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0197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1568A-082D-4BA8-8CFC-82E929ED9B0C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365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F6D00-1EC2-4B54-8107-3C0F222673E5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A5BE-EFA2-48D1-8B7B-BDEBD7DFEF1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B775-222A-453A-AAA3-BCD71301B1E8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615F-14A6-4DD5-8083-7EB626166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BFFD5-1748-45E3-8FF0-788C34273077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99FCE-BE10-4C79-B9A1-36269DCC1C1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C0C9-4ADD-4470-A97B-6286F7F170D4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8DBE9-8EE9-4EB4-9A75-537CF366782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415A-EC30-44AB-B057-1DAB2AC957E8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D4CF5-0DC4-4111-989C-0369C273F3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4E0B3-AED5-4FD5-B69E-6CF79CB500B1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63ADC-941C-4B87-9407-D0F660C76A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D34F0-613D-4A58-811B-A227FE41F0BC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282E-3E7B-4B00-806A-080594AB7C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00EB4-F7C8-4BDB-892C-58BC6D1D089B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F477-9509-4137-A01D-13ACE52FA8C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F880-0C3A-4EF9-8810-90C512DA6520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EB8A-27C0-4E63-98AA-8CBBACA9F6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77D4-1B47-4EFC-836C-D48FA06653AF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CE7B6-1143-4A51-815E-42F555349E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F0555-ED28-47BD-AF67-394C9C101AF7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AFB38-E95A-471C-BBB3-5B181D983F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FB9AB2-23B9-42D5-B5B9-4743A12FFD1C}" type="datetimeFigureOut">
              <a:rPr lang="en-CA"/>
              <a:pPr>
                <a:defRPr/>
              </a:pPr>
              <a:t>2022-09-08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FB76EA-4D5B-4C2C-BC16-A4BE7484FE1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CEJJZoCkG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84976" cy="201622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8000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Vote By Mail </a:t>
            </a:r>
            <a:endParaRPr lang="en-CA" sz="8000" b="1" dirty="0">
              <a:solidFill>
                <a:srgbClr val="0095D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344816" cy="172819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>
                <a:solidFill>
                  <a:schemeClr val="tx1"/>
                </a:solidFill>
              </a:rPr>
              <a:t>A Presentation and Information Session for Candidates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>
                <a:solidFill>
                  <a:schemeClr val="tx1"/>
                </a:solidFill>
              </a:rPr>
              <a:t>Wednesday, September 7, 2022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CA" dirty="0"/>
          </a:p>
        </p:txBody>
      </p:sp>
      <p:sp>
        <p:nvSpPr>
          <p:cNvPr id="9" name="Wave 8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CD21561-B3EC-102E-6BF2-123BE8E34C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836" y="487158"/>
            <a:ext cx="3956312" cy="1374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Tabulator Count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14" y="1238873"/>
            <a:ext cx="8892480" cy="4524568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2DCC2C8-F7C2-5DDB-BA0D-71126593F2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7665"/>
            <a:ext cx="1964904" cy="68272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Common VBM Questions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4759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600" dirty="0"/>
              <a:t>Is my vote secure and confidential?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Double envelope system protects the confidentiality of the voter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Uses Canada Post mail delivery network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Using declarations to strike voters off of the Voters’ List prevents duplicate voting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Sweeps will be conducted at communal mail areas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600" dirty="0"/>
              <a:t>Is VBM more costly than traditional polls?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Approx. $6 to $7/voter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Guelph/</a:t>
            </a:r>
            <a:r>
              <a:rPr lang="en-CA" dirty="0" err="1"/>
              <a:t>Eramosa</a:t>
            </a:r>
            <a:r>
              <a:rPr lang="en-CA" dirty="0"/>
              <a:t> has an election reserve fund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67906B35-4A44-B331-3A32-CBEA9D524B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3312"/>
            <a:ext cx="1885460" cy="65511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Communicating with Voters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24536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600" dirty="0"/>
              <a:t>The following tools are being used to communicate with voters about VBM: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u="sng" dirty="0"/>
              <a:t>getvoting.ca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u="sng" dirty="0"/>
              <a:t>clerks@get.on.ca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Local newspapers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Social Media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Upcoming fall/winter community guide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Township e-newsletter (900+ subscribers)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Mobile signs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Posters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Mail inserts (tax bills and water bills)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Community outreach – events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/>
              <a:t>Candidates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49D12BE-D99B-19A9-37D0-64D5CE27D7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56" y="144027"/>
            <a:ext cx="1914733" cy="66528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Considerations for Candidates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3157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Earlier election process</a:t>
            </a:r>
            <a:endParaRPr lang="en-CA" sz="35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Information for voters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 err="1"/>
              <a:t>Scrutineer</a:t>
            </a:r>
            <a:r>
              <a:rPr lang="en-CA" sz="3900" dirty="0"/>
              <a:t>/candidate observation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No campaign information on municipal property or at Ballot Return Stations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28D3DBB-F390-261C-C44D-2D922B1589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73"/>
            <a:ext cx="2050164" cy="71234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23042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7200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Thank you! 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880320"/>
          </a:xfrm>
        </p:spPr>
        <p:txBody>
          <a:bodyPr rtlCol="0">
            <a:normAutofit/>
          </a:bodyPr>
          <a:lstStyle/>
          <a:p>
            <a:pPr lvl="1" algn="ctr" fontAlgn="auto">
              <a:spcAft>
                <a:spcPts val="0"/>
              </a:spcAft>
              <a:buNone/>
              <a:defRPr/>
            </a:pPr>
            <a:r>
              <a:rPr lang="en-CA" sz="4400" dirty="0"/>
              <a:t>Questions?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317C6CE-8939-C892-E0E6-978E68B193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20947"/>
            <a:ext cx="3700186" cy="12856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Why Explore Alternative Voting?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3157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Council has the authority under MEA</a:t>
            </a:r>
            <a:endParaRPr lang="en-CA" sz="4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Used by municipalities for many years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Voter engagement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Voter expectations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Accessibility</a:t>
            </a:r>
            <a:r>
              <a:rPr lang="en-CA" dirty="0"/>
              <a:t>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6D6BF52-148C-3353-EDA9-EF60282FCB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484"/>
            <a:ext cx="1627761" cy="5655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Why Vote By Mail?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1628800"/>
            <a:ext cx="8686800" cy="4680520"/>
          </a:xfrm>
        </p:spPr>
        <p:txBody>
          <a:bodyPr rtlCol="0">
            <a:normAutofit fontScale="92500" lnSpcReduction="1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Decentralized population in Guelph/</a:t>
            </a:r>
            <a:r>
              <a:rPr lang="en-CA" sz="3900" dirty="0" err="1"/>
              <a:t>Eramosa</a:t>
            </a:r>
            <a:endParaRPr lang="en-CA" sz="39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Opportunities to partner with neighbouring municipalities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Previous experience with this voting method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Voter turnout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DA4B5AB-C764-79A9-6C0E-62BA0C1822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41" y="150982"/>
            <a:ext cx="2050164" cy="7123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What is Vote By Mail?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4200" dirty="0"/>
              <a:t>Ballots mailed to electors within voting kits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4200" dirty="0"/>
              <a:t>Voters can vote anywhere, 24/7 during the voting period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4200" dirty="0"/>
              <a:t>Voters can mail their completed voting kit or drop it off to Ballot Return Stations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4200" dirty="0"/>
              <a:t>Central location for vote counting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4200" dirty="0"/>
              <a:t>Used as a voting method by 13.3% of municipalities in 2018 (internet voting used by 42.3%)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FB7C6A7-38B0-4094-58E9-8B4C2AD32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08"/>
            <a:ext cx="1834140" cy="6372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How to Vote by Mail (VBM)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pic>
        <p:nvPicPr>
          <p:cNvPr id="6" name="Picture 2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5699" t="33298" r="40379" b="21628"/>
          <a:stretch>
            <a:fillRect/>
          </a:stretch>
        </p:blipFill>
        <p:spPr bwMode="auto">
          <a:xfrm>
            <a:off x="2195736" y="1628800"/>
            <a:ext cx="4848486" cy="347189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00A00D1-0391-B2A3-7F79-21378874EA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7879"/>
            <a:ext cx="1835003" cy="6375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2697"/>
            <a:ext cx="1913148" cy="676797"/>
          </a:xfrm>
          <a:prstGeom prst="rect">
            <a:avLst/>
          </a:prstGeom>
        </p:spPr>
      </p:pic>
      <p:pic>
        <p:nvPicPr>
          <p:cNvPr id="3" name="Content Placeholder 2" descr="Timeline&#10;&#10;Description automatically generated">
            <a:extLst>
              <a:ext uri="{FF2B5EF4-FFF2-40B4-BE49-F238E27FC236}">
                <a16:creationId xmlns:a16="http://schemas.microsoft.com/office/drawing/2014/main" id="{84CF3783-B8BC-844C-2B66-AEDA38378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77" y="1614510"/>
            <a:ext cx="8001000" cy="3429000"/>
          </a:xfrm>
        </p:spPr>
      </p:pic>
    </p:spTree>
    <p:extLst>
      <p:ext uri="{BB962C8B-B14F-4D97-AF65-F5344CB8AC3E}">
        <p14:creationId xmlns:p14="http://schemas.microsoft.com/office/powerpoint/2010/main" val="21093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rgbClr val="0095DA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The VBM Process</a:t>
            </a:r>
          </a:p>
        </p:txBody>
      </p:sp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Voters’ List established through the Preliminary List of Electors (PLE) from MPAC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Voting kits are mailed to eligible voters on the List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900" dirty="0"/>
              <a:t>Eligible voters who did not receive a kit can complete an application to amend the Voters’ List, have their name added and receive a kit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1AD439E-07E5-D25C-957F-4D45DA21A1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11" y="363898"/>
            <a:ext cx="1762132" cy="6122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916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en-CA" sz="3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39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03016"/>
              </p:ext>
            </p:extLst>
          </p:nvPr>
        </p:nvGraphicFramePr>
        <p:xfrm>
          <a:off x="179512" y="476671"/>
          <a:ext cx="8784976" cy="4940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214">
                <a:tc gridSpan="2">
                  <a:txBody>
                    <a:bodyPr/>
                    <a:lstStyle/>
                    <a:p>
                      <a:pPr algn="ctr"/>
                      <a:r>
                        <a:rPr lang="en-CA" sz="4400" b="1" dirty="0">
                          <a:solidFill>
                            <a:srgbClr val="0095DA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</a:rPr>
                        <a:t>Key Dates for VBM</a:t>
                      </a:r>
                      <a:endParaRPr lang="en-CA" sz="4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rgbClr val="0095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September 26,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/>
                        <a:t>Voting</a:t>
                      </a:r>
                      <a:r>
                        <a:rPr lang="en-CA" sz="2400" baseline="0" dirty="0"/>
                        <a:t> kits mailed by service provider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September</a:t>
                      </a:r>
                      <a:r>
                        <a:rPr lang="en-CA" sz="2400" baseline="0" dirty="0"/>
                        <a:t> 26 to September 30, 2022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/>
                        <a:t>Voting</a:t>
                      </a:r>
                      <a:r>
                        <a:rPr lang="en-CA" sz="2400" baseline="0" dirty="0"/>
                        <a:t> kits received in mail by electors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October 3 to 24, 2022</a:t>
                      </a:r>
                      <a:r>
                        <a:rPr lang="en-CA" sz="2400" baseline="0" dirty="0"/>
                        <a:t> 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/>
                        <a:t>Daily</a:t>
                      </a:r>
                      <a:r>
                        <a:rPr lang="en-CA" sz="2400" baseline="0" dirty="0"/>
                        <a:t> processing of returned kits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October 13,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/>
                        <a:t>Last</a:t>
                      </a:r>
                      <a:r>
                        <a:rPr lang="en-CA" sz="2400" baseline="0" dirty="0"/>
                        <a:t> day to mail completed voting kits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October</a:t>
                      </a:r>
                      <a:r>
                        <a:rPr lang="en-CA" sz="2400" baseline="0" dirty="0"/>
                        <a:t> 24, 2022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/>
                        <a:t>Voting Day – last day to</a:t>
                      </a:r>
                      <a:r>
                        <a:rPr lang="en-CA" sz="2400" baseline="0" dirty="0"/>
                        <a:t> drop off or obtain and complete a voting kit (by 8:00 p.m.)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62B0CEF6-6F85-172E-EF02-8B2BA00BD1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426"/>
            <a:ext cx="1803069" cy="6264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ve 4"/>
          <p:cNvSpPr/>
          <p:nvPr/>
        </p:nvSpPr>
        <p:spPr>
          <a:xfrm>
            <a:off x="0" y="5805488"/>
            <a:ext cx="9144000" cy="3024187"/>
          </a:xfrm>
          <a:prstGeom prst="wave">
            <a:avLst>
              <a:gd name="adj1" fmla="val 12500"/>
              <a:gd name="adj2" fmla="val -5"/>
            </a:avLst>
          </a:prstGeom>
          <a:solidFill>
            <a:srgbClr val="0095DA"/>
          </a:solidFill>
          <a:ln>
            <a:solidFill>
              <a:srgbClr val="8ED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916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en-CA" sz="3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39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630146"/>
              </p:ext>
            </p:extLst>
          </p:nvPr>
        </p:nvGraphicFramePr>
        <p:xfrm>
          <a:off x="179512" y="476671"/>
          <a:ext cx="8784976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214">
                <a:tc gridSpan="2">
                  <a:txBody>
                    <a:bodyPr/>
                    <a:lstStyle/>
                    <a:p>
                      <a:pPr algn="ctr"/>
                      <a:r>
                        <a:rPr lang="en-CA" sz="4400" b="1" dirty="0">
                          <a:solidFill>
                            <a:srgbClr val="0095DA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</a:rPr>
                        <a:t> Ballot Return Stations</a:t>
                      </a:r>
                      <a:endParaRPr lang="en-CA" sz="4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rgbClr val="0095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Municipal Office</a:t>
                      </a:r>
                    </a:p>
                    <a:p>
                      <a:r>
                        <a:rPr lang="en-CA" sz="2400" dirty="0"/>
                        <a:t>8348 Wellington Road 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Mon, Sep 26 to Thurs, Oct 20 (8:30am – 4:30pm)</a:t>
                      </a:r>
                    </a:p>
                    <a:p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Fri, Oct 21 </a:t>
                      </a:r>
                    </a:p>
                    <a:p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(8:30am – 7:00pm)</a:t>
                      </a:r>
                    </a:p>
                    <a:p>
                      <a:r>
                        <a:rPr lang="en-CA" sz="240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Election Day – Mon, Oct 24 (8:30am – 8:00pm)</a:t>
                      </a:r>
                      <a:endParaRPr lang="en-C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 err="1"/>
                        <a:t>Marden</a:t>
                      </a:r>
                      <a:r>
                        <a:rPr lang="en-CA" sz="2400" dirty="0"/>
                        <a:t> Community Centre</a:t>
                      </a:r>
                    </a:p>
                    <a:p>
                      <a:r>
                        <a:rPr lang="en-CA" sz="2400" dirty="0"/>
                        <a:t>7368 Wellington Road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Wed. Oct 19 (4pm – 8pm)</a:t>
                      </a:r>
                      <a:endParaRPr lang="en-CA" sz="2400" dirty="0"/>
                    </a:p>
                    <a:p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Sat, Oct 22 (10pm – 4pm)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 err="1"/>
                        <a:t>Rockmosa</a:t>
                      </a:r>
                      <a:r>
                        <a:rPr lang="en-CA" sz="2400" dirty="0"/>
                        <a:t> Older Adult Centre</a:t>
                      </a:r>
                    </a:p>
                    <a:p>
                      <a:r>
                        <a:rPr lang="en-CA" sz="2400" dirty="0"/>
                        <a:t>121 </a:t>
                      </a:r>
                      <a:r>
                        <a:rPr lang="en-CA" sz="2400" dirty="0" err="1"/>
                        <a:t>Rockmosa</a:t>
                      </a:r>
                      <a:r>
                        <a:rPr lang="en-CA" sz="2400" dirty="0"/>
                        <a:t> Drive, Rockwood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Tues. Oct 18 (4pm – 8pm)</a:t>
                      </a:r>
                      <a:endParaRPr lang="en-CA" sz="2400" dirty="0"/>
                    </a:p>
                    <a:p>
                      <a:r>
                        <a:rPr lang="en-CA" sz="2400" dirty="0">
                          <a:latin typeface="Arial" pitchFamily="34" charset="0"/>
                          <a:cs typeface="Arial" pitchFamily="34" charset="0"/>
                        </a:rPr>
                        <a:t>Sat, Oct 22 (10pm – 4pm)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Royal Distributing</a:t>
                      </a:r>
                      <a:r>
                        <a:rPr lang="en-CA" sz="2400" baseline="0" dirty="0"/>
                        <a:t> Athletic Performance Centre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2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Mon Oct 17, 2022</a:t>
                      </a:r>
                    </a:p>
                    <a:p>
                      <a:pPr marL="0" algn="l" defTabSz="914400" rtl="0" eaLnBrk="1" latinLnBrk="0" hangingPunct="1"/>
                      <a:r>
                        <a:rPr lang="en-CA" sz="2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9am – 12pm (noon)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11">
                <a:tc>
                  <a:txBody>
                    <a:bodyPr/>
                    <a:lstStyle/>
                    <a:p>
                      <a:r>
                        <a:rPr lang="en-CA" sz="2400" dirty="0"/>
                        <a:t>After hours</a:t>
                      </a:r>
                      <a:r>
                        <a:rPr lang="en-CA" sz="2400" baseline="0" dirty="0"/>
                        <a:t> drop box at Municipal Office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24/7 until October 24, 2022 at 8:00 p.m.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568CA36-31EC-7273-0193-B29FB499EC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70" y="197354"/>
            <a:ext cx="1607772" cy="5586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E05F7751DB8445AD96EC6AE24F95AA" ma:contentTypeVersion="13" ma:contentTypeDescription="Create a new document." ma:contentTypeScope="" ma:versionID="bd5b270f7e344a24ac677fbd92125d12">
  <xsd:schema xmlns:xsd="http://www.w3.org/2001/XMLSchema" xmlns:xs="http://www.w3.org/2001/XMLSchema" xmlns:p="http://schemas.microsoft.com/office/2006/metadata/properties" xmlns:ns3="d132917c-a687-4038-b4e1-cf5a62634501" xmlns:ns4="5e55f87f-7afa-4347-957d-fde7e8a0c541" targetNamespace="http://schemas.microsoft.com/office/2006/metadata/properties" ma:root="true" ma:fieldsID="184ef534c192ac27485637b8c0532841" ns3:_="" ns4:_="">
    <xsd:import namespace="d132917c-a687-4038-b4e1-cf5a62634501"/>
    <xsd:import namespace="5e55f87f-7afa-4347-957d-fde7e8a0c5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2917c-a687-4038-b4e1-cf5a62634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5f87f-7afa-4347-957d-fde7e8a0c54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FCC5EE-1EF1-4436-BADF-708360D40A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1396D4-85CA-41B0-BCA0-144C95AB3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32917c-a687-4038-b4e1-cf5a62634501"/>
    <ds:schemaRef ds:uri="5e55f87f-7afa-4347-957d-fde7e8a0c5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E39B46-F463-4FED-B332-BFF46B2D255E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5e55f87f-7afa-4347-957d-fde7e8a0c541"/>
    <ds:schemaRef ds:uri="d132917c-a687-4038-b4e1-cf5a6263450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16968</TotalTime>
  <Words>614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Vote By Mail </vt:lpstr>
      <vt:lpstr>Why Explore Alternative Voting?</vt:lpstr>
      <vt:lpstr>Why Vote By Mail?</vt:lpstr>
      <vt:lpstr>What is Vote By Mail?</vt:lpstr>
      <vt:lpstr>How to Vote by Mail (VBM)</vt:lpstr>
      <vt:lpstr>PowerPoint Presentation</vt:lpstr>
      <vt:lpstr>The VBM Process</vt:lpstr>
      <vt:lpstr>PowerPoint Presentation</vt:lpstr>
      <vt:lpstr>PowerPoint Presentation</vt:lpstr>
      <vt:lpstr>Tabulator Count</vt:lpstr>
      <vt:lpstr>Common VBM Questions</vt:lpstr>
      <vt:lpstr>Communicating with Voters</vt:lpstr>
      <vt:lpstr>Considerations for Candidates</vt:lpstr>
      <vt:lpstr>Thank you!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Meaghen Reid</dc:creator>
  <cp:lastModifiedBy>Amanda Knight</cp:lastModifiedBy>
  <cp:revision>856</cp:revision>
  <cp:lastPrinted>2018-08-23T19:42:52Z</cp:lastPrinted>
  <dcterms:created xsi:type="dcterms:W3CDTF">2013-02-07T16:07:56Z</dcterms:created>
  <dcterms:modified xsi:type="dcterms:W3CDTF">2022-09-08T17:12:29Z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0x01010056E05F7751DB8445AD96EC6AE24F95AA</vt:lpwstr>
  </property>
</Properties>
</file>